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1" r:id="rId5"/>
    <p:sldId id="259" r:id="rId6"/>
    <p:sldId id="260"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368"/>
    <p:restoredTop sz="96197"/>
  </p:normalViewPr>
  <p:slideViewPr>
    <p:cSldViewPr snapToGrid="0" snapToObjects="1">
      <p:cViewPr varScale="1">
        <p:scale>
          <a:sx n="101" d="100"/>
          <a:sy n="101" d="100"/>
        </p:scale>
        <p:origin x="216" y="6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tiff>
</file>

<file path=ppt/media/image2.tiff>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48F17-DB98-2244-AE6F-B3790B36E6D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9F827AB0-3362-4143-9CBE-A515044459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0195327-F102-7342-9D8A-E0E61DB46280}"/>
              </a:ext>
            </a:extLst>
          </p:cNvPr>
          <p:cNvSpPr>
            <a:spLocks noGrp="1"/>
          </p:cNvSpPr>
          <p:nvPr>
            <p:ph type="dt" sz="half" idx="10"/>
          </p:nvPr>
        </p:nvSpPr>
        <p:spPr/>
        <p:txBody>
          <a:bodyPr/>
          <a:lstStyle/>
          <a:p>
            <a:fld id="{AD97FF12-C88A-2140-BE7D-A80C4BA87033}" type="datetimeFigureOut">
              <a:rPr lang="en-US" smtClean="0"/>
              <a:t>6/7/21</a:t>
            </a:fld>
            <a:endParaRPr lang="en-US"/>
          </a:p>
        </p:txBody>
      </p:sp>
      <p:sp>
        <p:nvSpPr>
          <p:cNvPr id="5" name="Footer Placeholder 4">
            <a:extLst>
              <a:ext uri="{FF2B5EF4-FFF2-40B4-BE49-F238E27FC236}">
                <a16:creationId xmlns:a16="http://schemas.microsoft.com/office/drawing/2014/main" id="{DDB5CC77-B61B-9746-8E0A-7516AA9750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39605E-76CA-504D-8CD3-E180D72A33B3}"/>
              </a:ext>
            </a:extLst>
          </p:cNvPr>
          <p:cNvSpPr>
            <a:spLocks noGrp="1"/>
          </p:cNvSpPr>
          <p:nvPr>
            <p:ph type="sldNum" sz="quarter" idx="12"/>
          </p:nvPr>
        </p:nvSpPr>
        <p:spPr/>
        <p:txBody>
          <a:bodyPr/>
          <a:lstStyle/>
          <a:p>
            <a:fld id="{A788A024-D53F-B042-9CF4-D73372A18273}" type="slidenum">
              <a:rPr lang="en-US" smtClean="0"/>
              <a:t>‹#›</a:t>
            </a:fld>
            <a:endParaRPr lang="en-US"/>
          </a:p>
        </p:txBody>
      </p:sp>
    </p:spTree>
    <p:extLst>
      <p:ext uri="{BB962C8B-B14F-4D97-AF65-F5344CB8AC3E}">
        <p14:creationId xmlns:p14="http://schemas.microsoft.com/office/powerpoint/2010/main" val="3839691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4AC46-278D-6848-AF52-BEEDF8E9ABE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9346649-9D90-6049-9291-DEEB82B649F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7A3501A-B89E-7A46-99B9-EF8B4D8C84F0}"/>
              </a:ext>
            </a:extLst>
          </p:cNvPr>
          <p:cNvSpPr>
            <a:spLocks noGrp="1"/>
          </p:cNvSpPr>
          <p:nvPr>
            <p:ph type="dt" sz="half" idx="10"/>
          </p:nvPr>
        </p:nvSpPr>
        <p:spPr/>
        <p:txBody>
          <a:bodyPr/>
          <a:lstStyle/>
          <a:p>
            <a:fld id="{AD97FF12-C88A-2140-BE7D-A80C4BA87033}" type="datetimeFigureOut">
              <a:rPr lang="en-US" smtClean="0"/>
              <a:t>6/7/21</a:t>
            </a:fld>
            <a:endParaRPr lang="en-US"/>
          </a:p>
        </p:txBody>
      </p:sp>
      <p:sp>
        <p:nvSpPr>
          <p:cNvPr id="5" name="Footer Placeholder 4">
            <a:extLst>
              <a:ext uri="{FF2B5EF4-FFF2-40B4-BE49-F238E27FC236}">
                <a16:creationId xmlns:a16="http://schemas.microsoft.com/office/drawing/2014/main" id="{18454CE1-E226-B047-B408-6020B69C41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C3AAC8-F8EF-FC4D-825F-99AF2E45419D}"/>
              </a:ext>
            </a:extLst>
          </p:cNvPr>
          <p:cNvSpPr>
            <a:spLocks noGrp="1"/>
          </p:cNvSpPr>
          <p:nvPr>
            <p:ph type="sldNum" sz="quarter" idx="12"/>
          </p:nvPr>
        </p:nvSpPr>
        <p:spPr/>
        <p:txBody>
          <a:bodyPr/>
          <a:lstStyle/>
          <a:p>
            <a:fld id="{A788A024-D53F-B042-9CF4-D73372A18273}" type="slidenum">
              <a:rPr lang="en-US" smtClean="0"/>
              <a:t>‹#›</a:t>
            </a:fld>
            <a:endParaRPr lang="en-US"/>
          </a:p>
        </p:txBody>
      </p:sp>
    </p:spTree>
    <p:extLst>
      <p:ext uri="{BB962C8B-B14F-4D97-AF65-F5344CB8AC3E}">
        <p14:creationId xmlns:p14="http://schemas.microsoft.com/office/powerpoint/2010/main" val="4235902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BEFE6C-447A-E748-9C5A-BAFD6BF85CE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8CAD250-B98B-134D-B663-DA949A8C0B6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FD1250E-685A-604E-9879-13035A44170A}"/>
              </a:ext>
            </a:extLst>
          </p:cNvPr>
          <p:cNvSpPr>
            <a:spLocks noGrp="1"/>
          </p:cNvSpPr>
          <p:nvPr>
            <p:ph type="dt" sz="half" idx="10"/>
          </p:nvPr>
        </p:nvSpPr>
        <p:spPr/>
        <p:txBody>
          <a:bodyPr/>
          <a:lstStyle/>
          <a:p>
            <a:fld id="{AD97FF12-C88A-2140-BE7D-A80C4BA87033}" type="datetimeFigureOut">
              <a:rPr lang="en-US" smtClean="0"/>
              <a:t>6/7/21</a:t>
            </a:fld>
            <a:endParaRPr lang="en-US"/>
          </a:p>
        </p:txBody>
      </p:sp>
      <p:sp>
        <p:nvSpPr>
          <p:cNvPr id="5" name="Footer Placeholder 4">
            <a:extLst>
              <a:ext uri="{FF2B5EF4-FFF2-40B4-BE49-F238E27FC236}">
                <a16:creationId xmlns:a16="http://schemas.microsoft.com/office/drawing/2014/main" id="{5259CFD2-A597-2A49-88FB-17BEB13C03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340143-067C-6446-B44E-70DDF9C38FD1}"/>
              </a:ext>
            </a:extLst>
          </p:cNvPr>
          <p:cNvSpPr>
            <a:spLocks noGrp="1"/>
          </p:cNvSpPr>
          <p:nvPr>
            <p:ph type="sldNum" sz="quarter" idx="12"/>
          </p:nvPr>
        </p:nvSpPr>
        <p:spPr/>
        <p:txBody>
          <a:bodyPr/>
          <a:lstStyle/>
          <a:p>
            <a:fld id="{A788A024-D53F-B042-9CF4-D73372A18273}" type="slidenum">
              <a:rPr lang="en-US" smtClean="0"/>
              <a:t>‹#›</a:t>
            </a:fld>
            <a:endParaRPr lang="en-US"/>
          </a:p>
        </p:txBody>
      </p:sp>
    </p:spTree>
    <p:extLst>
      <p:ext uri="{BB962C8B-B14F-4D97-AF65-F5344CB8AC3E}">
        <p14:creationId xmlns:p14="http://schemas.microsoft.com/office/powerpoint/2010/main" val="3332848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8F0BF-537C-B845-BEAA-1AA4D307FC5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0DDB764-E2AF-9B4B-B5EA-F9599FB41F4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B950B89-68D8-CA45-9506-2797245340F1}"/>
              </a:ext>
            </a:extLst>
          </p:cNvPr>
          <p:cNvSpPr>
            <a:spLocks noGrp="1"/>
          </p:cNvSpPr>
          <p:nvPr>
            <p:ph type="dt" sz="half" idx="10"/>
          </p:nvPr>
        </p:nvSpPr>
        <p:spPr/>
        <p:txBody>
          <a:bodyPr/>
          <a:lstStyle/>
          <a:p>
            <a:fld id="{AD97FF12-C88A-2140-BE7D-A80C4BA87033}" type="datetimeFigureOut">
              <a:rPr lang="en-US" smtClean="0"/>
              <a:t>6/7/21</a:t>
            </a:fld>
            <a:endParaRPr lang="en-US"/>
          </a:p>
        </p:txBody>
      </p:sp>
      <p:sp>
        <p:nvSpPr>
          <p:cNvPr id="5" name="Footer Placeholder 4">
            <a:extLst>
              <a:ext uri="{FF2B5EF4-FFF2-40B4-BE49-F238E27FC236}">
                <a16:creationId xmlns:a16="http://schemas.microsoft.com/office/drawing/2014/main" id="{88B04AD7-C134-524F-8579-7C7C29CAB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501F18-A698-5C49-9A0A-F932649B153C}"/>
              </a:ext>
            </a:extLst>
          </p:cNvPr>
          <p:cNvSpPr>
            <a:spLocks noGrp="1"/>
          </p:cNvSpPr>
          <p:nvPr>
            <p:ph type="sldNum" sz="quarter" idx="12"/>
          </p:nvPr>
        </p:nvSpPr>
        <p:spPr/>
        <p:txBody>
          <a:bodyPr/>
          <a:lstStyle/>
          <a:p>
            <a:fld id="{A788A024-D53F-B042-9CF4-D73372A18273}" type="slidenum">
              <a:rPr lang="en-US" smtClean="0"/>
              <a:t>‹#›</a:t>
            </a:fld>
            <a:endParaRPr lang="en-US"/>
          </a:p>
        </p:txBody>
      </p:sp>
    </p:spTree>
    <p:extLst>
      <p:ext uri="{BB962C8B-B14F-4D97-AF65-F5344CB8AC3E}">
        <p14:creationId xmlns:p14="http://schemas.microsoft.com/office/powerpoint/2010/main" val="3315527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BB86C-BA08-D447-89E4-6B967665B4A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42CC6A46-E835-334C-9B09-2F24F7C122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67B0849-E2DA-E943-926B-3F447CB162EC}"/>
              </a:ext>
            </a:extLst>
          </p:cNvPr>
          <p:cNvSpPr>
            <a:spLocks noGrp="1"/>
          </p:cNvSpPr>
          <p:nvPr>
            <p:ph type="dt" sz="half" idx="10"/>
          </p:nvPr>
        </p:nvSpPr>
        <p:spPr/>
        <p:txBody>
          <a:bodyPr/>
          <a:lstStyle/>
          <a:p>
            <a:fld id="{AD97FF12-C88A-2140-BE7D-A80C4BA87033}" type="datetimeFigureOut">
              <a:rPr lang="en-US" smtClean="0"/>
              <a:t>6/7/21</a:t>
            </a:fld>
            <a:endParaRPr lang="en-US"/>
          </a:p>
        </p:txBody>
      </p:sp>
      <p:sp>
        <p:nvSpPr>
          <p:cNvPr id="5" name="Footer Placeholder 4">
            <a:extLst>
              <a:ext uri="{FF2B5EF4-FFF2-40B4-BE49-F238E27FC236}">
                <a16:creationId xmlns:a16="http://schemas.microsoft.com/office/drawing/2014/main" id="{295E144A-117A-FE40-82B2-00021CB9C3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44D2B9-E109-5146-A612-F7627EDEAC3E}"/>
              </a:ext>
            </a:extLst>
          </p:cNvPr>
          <p:cNvSpPr>
            <a:spLocks noGrp="1"/>
          </p:cNvSpPr>
          <p:nvPr>
            <p:ph type="sldNum" sz="quarter" idx="12"/>
          </p:nvPr>
        </p:nvSpPr>
        <p:spPr/>
        <p:txBody>
          <a:bodyPr/>
          <a:lstStyle/>
          <a:p>
            <a:fld id="{A788A024-D53F-B042-9CF4-D73372A18273}" type="slidenum">
              <a:rPr lang="en-US" smtClean="0"/>
              <a:t>‹#›</a:t>
            </a:fld>
            <a:endParaRPr lang="en-US"/>
          </a:p>
        </p:txBody>
      </p:sp>
    </p:spTree>
    <p:extLst>
      <p:ext uri="{BB962C8B-B14F-4D97-AF65-F5344CB8AC3E}">
        <p14:creationId xmlns:p14="http://schemas.microsoft.com/office/powerpoint/2010/main" val="58682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3F15D-056D-EC4D-83BE-F919C98E1AD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F5D0DA8-62C6-3B4C-922E-E81F41F52E3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3E343D7-0AFB-F240-80F3-DE371A0C11F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E10AEA5-6CD2-3E4B-8EFB-D945BC9ACA49}"/>
              </a:ext>
            </a:extLst>
          </p:cNvPr>
          <p:cNvSpPr>
            <a:spLocks noGrp="1"/>
          </p:cNvSpPr>
          <p:nvPr>
            <p:ph type="dt" sz="half" idx="10"/>
          </p:nvPr>
        </p:nvSpPr>
        <p:spPr/>
        <p:txBody>
          <a:bodyPr/>
          <a:lstStyle/>
          <a:p>
            <a:fld id="{AD97FF12-C88A-2140-BE7D-A80C4BA87033}" type="datetimeFigureOut">
              <a:rPr lang="en-US" smtClean="0"/>
              <a:t>6/7/21</a:t>
            </a:fld>
            <a:endParaRPr lang="en-US"/>
          </a:p>
        </p:txBody>
      </p:sp>
      <p:sp>
        <p:nvSpPr>
          <p:cNvPr id="6" name="Footer Placeholder 5">
            <a:extLst>
              <a:ext uri="{FF2B5EF4-FFF2-40B4-BE49-F238E27FC236}">
                <a16:creationId xmlns:a16="http://schemas.microsoft.com/office/drawing/2014/main" id="{EB00055F-B85F-9346-9B42-CE82617314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1E14F1-6707-1C42-A1F6-F25C4FB06030}"/>
              </a:ext>
            </a:extLst>
          </p:cNvPr>
          <p:cNvSpPr>
            <a:spLocks noGrp="1"/>
          </p:cNvSpPr>
          <p:nvPr>
            <p:ph type="sldNum" sz="quarter" idx="12"/>
          </p:nvPr>
        </p:nvSpPr>
        <p:spPr/>
        <p:txBody>
          <a:bodyPr/>
          <a:lstStyle/>
          <a:p>
            <a:fld id="{A788A024-D53F-B042-9CF4-D73372A18273}" type="slidenum">
              <a:rPr lang="en-US" smtClean="0"/>
              <a:t>‹#›</a:t>
            </a:fld>
            <a:endParaRPr lang="en-US"/>
          </a:p>
        </p:txBody>
      </p:sp>
    </p:spTree>
    <p:extLst>
      <p:ext uri="{BB962C8B-B14F-4D97-AF65-F5344CB8AC3E}">
        <p14:creationId xmlns:p14="http://schemas.microsoft.com/office/powerpoint/2010/main" val="28765985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30C56-C99C-2B45-933E-31F20A28DE38}"/>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3904EEF-9DD7-BC41-AA76-C6C55956A6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780BE53-9256-B941-8D80-83F635FF29F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6B813B3-1C26-8A4B-8605-F9FD2B72D7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352F067-EDCD-D841-9AD1-405CEADA0F8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96D30C0-D4E3-C24C-9D57-B56EC25F99A6}"/>
              </a:ext>
            </a:extLst>
          </p:cNvPr>
          <p:cNvSpPr>
            <a:spLocks noGrp="1"/>
          </p:cNvSpPr>
          <p:nvPr>
            <p:ph type="dt" sz="half" idx="10"/>
          </p:nvPr>
        </p:nvSpPr>
        <p:spPr/>
        <p:txBody>
          <a:bodyPr/>
          <a:lstStyle/>
          <a:p>
            <a:fld id="{AD97FF12-C88A-2140-BE7D-A80C4BA87033}" type="datetimeFigureOut">
              <a:rPr lang="en-US" smtClean="0"/>
              <a:t>6/7/21</a:t>
            </a:fld>
            <a:endParaRPr lang="en-US"/>
          </a:p>
        </p:txBody>
      </p:sp>
      <p:sp>
        <p:nvSpPr>
          <p:cNvPr id="8" name="Footer Placeholder 7">
            <a:extLst>
              <a:ext uri="{FF2B5EF4-FFF2-40B4-BE49-F238E27FC236}">
                <a16:creationId xmlns:a16="http://schemas.microsoft.com/office/drawing/2014/main" id="{7EE7FA38-660C-7A48-9840-9529F179849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BA2E80D-BE55-3547-AE05-C8574CB20B58}"/>
              </a:ext>
            </a:extLst>
          </p:cNvPr>
          <p:cNvSpPr>
            <a:spLocks noGrp="1"/>
          </p:cNvSpPr>
          <p:nvPr>
            <p:ph type="sldNum" sz="quarter" idx="12"/>
          </p:nvPr>
        </p:nvSpPr>
        <p:spPr/>
        <p:txBody>
          <a:bodyPr/>
          <a:lstStyle/>
          <a:p>
            <a:fld id="{A788A024-D53F-B042-9CF4-D73372A18273}" type="slidenum">
              <a:rPr lang="en-US" smtClean="0"/>
              <a:t>‹#›</a:t>
            </a:fld>
            <a:endParaRPr lang="en-US"/>
          </a:p>
        </p:txBody>
      </p:sp>
    </p:spTree>
    <p:extLst>
      <p:ext uri="{BB962C8B-B14F-4D97-AF65-F5344CB8AC3E}">
        <p14:creationId xmlns:p14="http://schemas.microsoft.com/office/powerpoint/2010/main" val="2643321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71119-D04A-8E45-87D2-9C82C3FCE3A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96385CFE-C3BE-B540-B523-CAD8681CA466}"/>
              </a:ext>
            </a:extLst>
          </p:cNvPr>
          <p:cNvSpPr>
            <a:spLocks noGrp="1"/>
          </p:cNvSpPr>
          <p:nvPr>
            <p:ph type="dt" sz="half" idx="10"/>
          </p:nvPr>
        </p:nvSpPr>
        <p:spPr/>
        <p:txBody>
          <a:bodyPr/>
          <a:lstStyle/>
          <a:p>
            <a:fld id="{AD97FF12-C88A-2140-BE7D-A80C4BA87033}" type="datetimeFigureOut">
              <a:rPr lang="en-US" smtClean="0"/>
              <a:t>6/7/21</a:t>
            </a:fld>
            <a:endParaRPr lang="en-US"/>
          </a:p>
        </p:txBody>
      </p:sp>
      <p:sp>
        <p:nvSpPr>
          <p:cNvPr id="4" name="Footer Placeholder 3">
            <a:extLst>
              <a:ext uri="{FF2B5EF4-FFF2-40B4-BE49-F238E27FC236}">
                <a16:creationId xmlns:a16="http://schemas.microsoft.com/office/drawing/2014/main" id="{A0C48950-2F87-3447-A873-44E2B5A798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6AE6E5-D9EC-9D40-B985-96E13EAB48ED}"/>
              </a:ext>
            </a:extLst>
          </p:cNvPr>
          <p:cNvSpPr>
            <a:spLocks noGrp="1"/>
          </p:cNvSpPr>
          <p:nvPr>
            <p:ph type="sldNum" sz="quarter" idx="12"/>
          </p:nvPr>
        </p:nvSpPr>
        <p:spPr/>
        <p:txBody>
          <a:bodyPr/>
          <a:lstStyle/>
          <a:p>
            <a:fld id="{A788A024-D53F-B042-9CF4-D73372A18273}" type="slidenum">
              <a:rPr lang="en-US" smtClean="0"/>
              <a:t>‹#›</a:t>
            </a:fld>
            <a:endParaRPr lang="en-US"/>
          </a:p>
        </p:txBody>
      </p:sp>
    </p:spTree>
    <p:extLst>
      <p:ext uri="{BB962C8B-B14F-4D97-AF65-F5344CB8AC3E}">
        <p14:creationId xmlns:p14="http://schemas.microsoft.com/office/powerpoint/2010/main" val="1985878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A2352A-A20C-F74B-8C07-BEAA0F1855C1}"/>
              </a:ext>
            </a:extLst>
          </p:cNvPr>
          <p:cNvSpPr>
            <a:spLocks noGrp="1"/>
          </p:cNvSpPr>
          <p:nvPr>
            <p:ph type="dt" sz="half" idx="10"/>
          </p:nvPr>
        </p:nvSpPr>
        <p:spPr/>
        <p:txBody>
          <a:bodyPr/>
          <a:lstStyle/>
          <a:p>
            <a:fld id="{AD97FF12-C88A-2140-BE7D-A80C4BA87033}" type="datetimeFigureOut">
              <a:rPr lang="en-US" smtClean="0"/>
              <a:t>6/7/21</a:t>
            </a:fld>
            <a:endParaRPr lang="en-US"/>
          </a:p>
        </p:txBody>
      </p:sp>
      <p:sp>
        <p:nvSpPr>
          <p:cNvPr id="3" name="Footer Placeholder 2">
            <a:extLst>
              <a:ext uri="{FF2B5EF4-FFF2-40B4-BE49-F238E27FC236}">
                <a16:creationId xmlns:a16="http://schemas.microsoft.com/office/drawing/2014/main" id="{D573C451-565F-C94E-BB4E-E829B851211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691814F-C05F-C84C-AA49-C58A648E58AE}"/>
              </a:ext>
            </a:extLst>
          </p:cNvPr>
          <p:cNvSpPr>
            <a:spLocks noGrp="1"/>
          </p:cNvSpPr>
          <p:nvPr>
            <p:ph type="sldNum" sz="quarter" idx="12"/>
          </p:nvPr>
        </p:nvSpPr>
        <p:spPr/>
        <p:txBody>
          <a:bodyPr/>
          <a:lstStyle/>
          <a:p>
            <a:fld id="{A788A024-D53F-B042-9CF4-D73372A18273}" type="slidenum">
              <a:rPr lang="en-US" smtClean="0"/>
              <a:t>‹#›</a:t>
            </a:fld>
            <a:endParaRPr lang="en-US"/>
          </a:p>
        </p:txBody>
      </p:sp>
    </p:spTree>
    <p:extLst>
      <p:ext uri="{BB962C8B-B14F-4D97-AF65-F5344CB8AC3E}">
        <p14:creationId xmlns:p14="http://schemas.microsoft.com/office/powerpoint/2010/main" val="3529239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808E5-B2F3-D64C-959B-0A87D3F0852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BE4861B-2D71-4541-87CF-607430E6FB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125B49B-6021-164E-B54A-FBE51EA131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A9CE3F5-B069-814D-82CD-2AF55B86D38C}"/>
              </a:ext>
            </a:extLst>
          </p:cNvPr>
          <p:cNvSpPr>
            <a:spLocks noGrp="1"/>
          </p:cNvSpPr>
          <p:nvPr>
            <p:ph type="dt" sz="half" idx="10"/>
          </p:nvPr>
        </p:nvSpPr>
        <p:spPr/>
        <p:txBody>
          <a:bodyPr/>
          <a:lstStyle/>
          <a:p>
            <a:fld id="{AD97FF12-C88A-2140-BE7D-A80C4BA87033}" type="datetimeFigureOut">
              <a:rPr lang="en-US" smtClean="0"/>
              <a:t>6/7/21</a:t>
            </a:fld>
            <a:endParaRPr lang="en-US"/>
          </a:p>
        </p:txBody>
      </p:sp>
      <p:sp>
        <p:nvSpPr>
          <p:cNvPr id="6" name="Footer Placeholder 5">
            <a:extLst>
              <a:ext uri="{FF2B5EF4-FFF2-40B4-BE49-F238E27FC236}">
                <a16:creationId xmlns:a16="http://schemas.microsoft.com/office/drawing/2014/main" id="{7550B93E-DE03-1746-A9C7-B79D9AA5F6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EF805F-EEB2-324A-8476-8C601967CABC}"/>
              </a:ext>
            </a:extLst>
          </p:cNvPr>
          <p:cNvSpPr>
            <a:spLocks noGrp="1"/>
          </p:cNvSpPr>
          <p:nvPr>
            <p:ph type="sldNum" sz="quarter" idx="12"/>
          </p:nvPr>
        </p:nvSpPr>
        <p:spPr/>
        <p:txBody>
          <a:bodyPr/>
          <a:lstStyle/>
          <a:p>
            <a:fld id="{A788A024-D53F-B042-9CF4-D73372A18273}" type="slidenum">
              <a:rPr lang="en-US" smtClean="0"/>
              <a:t>‹#›</a:t>
            </a:fld>
            <a:endParaRPr lang="en-US"/>
          </a:p>
        </p:txBody>
      </p:sp>
    </p:spTree>
    <p:extLst>
      <p:ext uri="{BB962C8B-B14F-4D97-AF65-F5344CB8AC3E}">
        <p14:creationId xmlns:p14="http://schemas.microsoft.com/office/powerpoint/2010/main" val="1102955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5DADC-3438-4644-8306-69DA05FCB49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E730FB16-23F7-EF48-AB87-72A4986640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32DD7F6-EE46-A442-8406-B62337FF07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B55815-E015-0649-BEA0-A0BCA27FB465}"/>
              </a:ext>
            </a:extLst>
          </p:cNvPr>
          <p:cNvSpPr>
            <a:spLocks noGrp="1"/>
          </p:cNvSpPr>
          <p:nvPr>
            <p:ph type="dt" sz="half" idx="10"/>
          </p:nvPr>
        </p:nvSpPr>
        <p:spPr/>
        <p:txBody>
          <a:bodyPr/>
          <a:lstStyle/>
          <a:p>
            <a:fld id="{AD97FF12-C88A-2140-BE7D-A80C4BA87033}" type="datetimeFigureOut">
              <a:rPr lang="en-US" smtClean="0"/>
              <a:t>6/7/21</a:t>
            </a:fld>
            <a:endParaRPr lang="en-US"/>
          </a:p>
        </p:txBody>
      </p:sp>
      <p:sp>
        <p:nvSpPr>
          <p:cNvPr id="6" name="Footer Placeholder 5">
            <a:extLst>
              <a:ext uri="{FF2B5EF4-FFF2-40B4-BE49-F238E27FC236}">
                <a16:creationId xmlns:a16="http://schemas.microsoft.com/office/drawing/2014/main" id="{3A3AC2D4-6955-1243-81E7-0A7F24BD03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9A74F5-F57C-C243-9FB2-BC33A5DA6259}"/>
              </a:ext>
            </a:extLst>
          </p:cNvPr>
          <p:cNvSpPr>
            <a:spLocks noGrp="1"/>
          </p:cNvSpPr>
          <p:nvPr>
            <p:ph type="sldNum" sz="quarter" idx="12"/>
          </p:nvPr>
        </p:nvSpPr>
        <p:spPr/>
        <p:txBody>
          <a:bodyPr/>
          <a:lstStyle/>
          <a:p>
            <a:fld id="{A788A024-D53F-B042-9CF4-D73372A18273}" type="slidenum">
              <a:rPr lang="en-US" smtClean="0"/>
              <a:t>‹#›</a:t>
            </a:fld>
            <a:endParaRPr lang="en-US"/>
          </a:p>
        </p:txBody>
      </p:sp>
    </p:spTree>
    <p:extLst>
      <p:ext uri="{BB962C8B-B14F-4D97-AF65-F5344CB8AC3E}">
        <p14:creationId xmlns:p14="http://schemas.microsoft.com/office/powerpoint/2010/main" val="3346560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52AD2D-66C7-EA40-8E80-CB5CBDE52B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8DED702-8722-5E4E-9A30-935B26D2BE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AACFA15-1EF1-154A-BC4B-BC94C64DBC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7FF12-C88A-2140-BE7D-A80C4BA87033}" type="datetimeFigureOut">
              <a:rPr lang="en-US" smtClean="0"/>
              <a:t>6/7/21</a:t>
            </a:fld>
            <a:endParaRPr lang="en-US"/>
          </a:p>
        </p:txBody>
      </p:sp>
      <p:sp>
        <p:nvSpPr>
          <p:cNvPr id="5" name="Footer Placeholder 4">
            <a:extLst>
              <a:ext uri="{FF2B5EF4-FFF2-40B4-BE49-F238E27FC236}">
                <a16:creationId xmlns:a16="http://schemas.microsoft.com/office/drawing/2014/main" id="{03D0047E-4B04-6745-81F3-AED8316ABD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A4BB2F5-910C-EC46-A44D-6FF87FCE26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88A024-D53F-B042-9CF4-D73372A18273}" type="slidenum">
              <a:rPr lang="en-US" smtClean="0"/>
              <a:t>‹#›</a:t>
            </a:fld>
            <a:endParaRPr lang="en-US"/>
          </a:p>
        </p:txBody>
      </p:sp>
    </p:spTree>
    <p:extLst>
      <p:ext uri="{BB962C8B-B14F-4D97-AF65-F5344CB8AC3E}">
        <p14:creationId xmlns:p14="http://schemas.microsoft.com/office/powerpoint/2010/main" val="40515615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0BED3-B6ED-4C4D-96AF-EE785A91FA7D}"/>
              </a:ext>
            </a:extLst>
          </p:cNvPr>
          <p:cNvSpPr>
            <a:spLocks noGrp="1"/>
          </p:cNvSpPr>
          <p:nvPr>
            <p:ph type="ctrTitle"/>
          </p:nvPr>
        </p:nvSpPr>
        <p:spPr/>
        <p:txBody>
          <a:bodyPr/>
          <a:lstStyle/>
          <a:p>
            <a:r>
              <a:rPr lang="en-US" dirty="0"/>
              <a:t>Customer Churn</a:t>
            </a:r>
          </a:p>
        </p:txBody>
      </p:sp>
    </p:spTree>
    <p:extLst>
      <p:ext uri="{BB962C8B-B14F-4D97-AF65-F5344CB8AC3E}">
        <p14:creationId xmlns:p14="http://schemas.microsoft.com/office/powerpoint/2010/main" val="3171504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8B609-7121-0847-974F-717E1F186E3F}"/>
              </a:ext>
            </a:extLst>
          </p:cNvPr>
          <p:cNvSpPr>
            <a:spLocks noGrp="1"/>
          </p:cNvSpPr>
          <p:nvPr>
            <p:ph type="title"/>
          </p:nvPr>
        </p:nvSpPr>
        <p:spPr>
          <a:xfrm>
            <a:off x="841247" y="581891"/>
            <a:ext cx="3771009" cy="3740727"/>
          </a:xfrm>
        </p:spPr>
        <p:txBody>
          <a:bodyPr vert="horz" lIns="91440" tIns="45720" rIns="91440" bIns="45720" rtlCol="0" anchor="b">
            <a:normAutofit/>
          </a:bodyPr>
          <a:lstStyle/>
          <a:p>
            <a:r>
              <a:rPr lang="en-US" sz="2600" kern="1200" dirty="0">
                <a:solidFill>
                  <a:schemeClr val="tx1"/>
                </a:solidFill>
                <a:latin typeface="+mj-lt"/>
                <a:ea typeface="+mj-ea"/>
                <a:cs typeface="+mj-cs"/>
              </a:rPr>
              <a:t>The number of transactions have slightly increased from Q1 to Q4 as the transactions increases with prolonged months with the bank.</a:t>
            </a:r>
          </a:p>
        </p:txBody>
      </p:sp>
      <p:sp>
        <p:nvSpPr>
          <p:cNvPr id="9" name="Rectangle 8">
            <a:extLst>
              <a:ext uri="{FF2B5EF4-FFF2-40B4-BE49-F238E27FC236}">
                <a16:creationId xmlns:a16="http://schemas.microsoft.com/office/drawing/2014/main" id="{23127454-05ED-4566-85B8-9B19E8D6D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a:extLst>
              <a:ext uri="{FF2B5EF4-FFF2-40B4-BE49-F238E27FC236}">
                <a16:creationId xmlns:a16="http://schemas.microsoft.com/office/drawing/2014/main" id="{7670493F-8357-794C-A14B-83AA7461C3E8}"/>
              </a:ext>
            </a:extLst>
          </p:cNvPr>
          <p:cNvPicPr>
            <a:picLocks noGrp="1" noChangeAspect="1"/>
          </p:cNvPicPr>
          <p:nvPr>
            <p:ph idx="1"/>
          </p:nvPr>
        </p:nvPicPr>
        <p:blipFill>
          <a:blip r:embed="rId2"/>
          <a:stretch>
            <a:fillRect/>
          </a:stretch>
        </p:blipFill>
        <p:spPr>
          <a:xfrm>
            <a:off x="4637627" y="1232772"/>
            <a:ext cx="6847062" cy="4262296"/>
          </a:xfrm>
          <a:prstGeom prst="rect">
            <a:avLst/>
          </a:prstGeom>
        </p:spPr>
      </p:pic>
    </p:spTree>
    <p:extLst>
      <p:ext uri="{BB962C8B-B14F-4D97-AF65-F5344CB8AC3E}">
        <p14:creationId xmlns:p14="http://schemas.microsoft.com/office/powerpoint/2010/main" val="2619074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E5BF9528-A56A-3F4B-8F20-6204CEF9C058}"/>
              </a:ext>
            </a:extLst>
          </p:cNvPr>
          <p:cNvSpPr>
            <a:spLocks noGrp="1"/>
          </p:cNvSpPr>
          <p:nvPr>
            <p:ph sz="half" idx="2"/>
          </p:nvPr>
        </p:nvSpPr>
        <p:spPr/>
        <p:txBody>
          <a:bodyPr/>
          <a:lstStyle/>
          <a:p>
            <a:endParaRPr lang="en-US"/>
          </a:p>
        </p:txBody>
      </p:sp>
      <p:pic>
        <p:nvPicPr>
          <p:cNvPr id="4" name="Picture 3">
            <a:extLst>
              <a:ext uri="{FF2B5EF4-FFF2-40B4-BE49-F238E27FC236}">
                <a16:creationId xmlns:a16="http://schemas.microsoft.com/office/drawing/2014/main" id="{DB9392C6-36AF-8649-8357-59556FDA9B91}"/>
              </a:ext>
            </a:extLst>
          </p:cNvPr>
          <p:cNvPicPr>
            <a:picLocks noChangeAspect="1"/>
          </p:cNvPicPr>
          <p:nvPr/>
        </p:nvPicPr>
        <p:blipFill>
          <a:blip r:embed="rId2"/>
          <a:stretch>
            <a:fillRect/>
          </a:stretch>
        </p:blipFill>
        <p:spPr>
          <a:xfrm>
            <a:off x="468249" y="1825625"/>
            <a:ext cx="5839492" cy="4837502"/>
          </a:xfrm>
          <a:prstGeom prst="rect">
            <a:avLst/>
          </a:prstGeom>
        </p:spPr>
      </p:pic>
      <p:pic>
        <p:nvPicPr>
          <p:cNvPr id="8" name="Picture 7">
            <a:extLst>
              <a:ext uri="{FF2B5EF4-FFF2-40B4-BE49-F238E27FC236}">
                <a16:creationId xmlns:a16="http://schemas.microsoft.com/office/drawing/2014/main" id="{898F5E0B-1B8E-6E48-9E05-808360D96631}"/>
              </a:ext>
            </a:extLst>
          </p:cNvPr>
          <p:cNvPicPr>
            <a:picLocks noChangeAspect="1"/>
          </p:cNvPicPr>
          <p:nvPr/>
        </p:nvPicPr>
        <p:blipFill>
          <a:blip r:embed="rId3"/>
          <a:stretch>
            <a:fillRect/>
          </a:stretch>
        </p:blipFill>
        <p:spPr>
          <a:xfrm>
            <a:off x="6172200" y="1825625"/>
            <a:ext cx="5903165" cy="4837502"/>
          </a:xfrm>
          <a:prstGeom prst="rect">
            <a:avLst/>
          </a:prstGeom>
        </p:spPr>
      </p:pic>
      <p:sp>
        <p:nvSpPr>
          <p:cNvPr id="9" name="TextBox 8">
            <a:extLst>
              <a:ext uri="{FF2B5EF4-FFF2-40B4-BE49-F238E27FC236}">
                <a16:creationId xmlns:a16="http://schemas.microsoft.com/office/drawing/2014/main" id="{1E8C7BBA-E514-B54A-8698-42228643972D}"/>
              </a:ext>
            </a:extLst>
          </p:cNvPr>
          <p:cNvSpPr txBox="1"/>
          <p:nvPr/>
        </p:nvSpPr>
        <p:spPr>
          <a:xfrm>
            <a:off x="468249" y="329784"/>
            <a:ext cx="10885551" cy="646331"/>
          </a:xfrm>
          <a:prstGeom prst="rect">
            <a:avLst/>
          </a:prstGeom>
          <a:noFill/>
        </p:spPr>
        <p:txBody>
          <a:bodyPr wrap="square" rtlCol="0">
            <a:spAutoFit/>
          </a:bodyPr>
          <a:lstStyle/>
          <a:p>
            <a:r>
              <a:rPr lang="en-US" dirty="0"/>
              <a:t>Customers getting churned at lower transaction count and transaction amount indicates that the customers were not satisfied with the user-experience or they did not require a credit card as much as they expected.</a:t>
            </a:r>
          </a:p>
        </p:txBody>
      </p:sp>
    </p:spTree>
    <p:extLst>
      <p:ext uri="{BB962C8B-B14F-4D97-AF65-F5344CB8AC3E}">
        <p14:creationId xmlns:p14="http://schemas.microsoft.com/office/powerpoint/2010/main" val="30442234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BD6F5F-B962-9149-BBEB-06B138308594}"/>
              </a:ext>
            </a:extLst>
          </p:cNvPr>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2600" kern="1200" dirty="0">
                <a:solidFill>
                  <a:srgbClr val="FFFFFF"/>
                </a:solidFill>
                <a:latin typeface="+mj-lt"/>
                <a:ea typeface="+mj-ea"/>
                <a:cs typeface="+mj-cs"/>
              </a:rPr>
              <a:t>Customers used to churn as the year end approaches possibly to avoid paying annual fee.</a:t>
            </a:r>
            <a:br>
              <a:rPr lang="en-US" sz="2600" kern="1200" dirty="0">
                <a:solidFill>
                  <a:srgbClr val="FFFFFF"/>
                </a:solidFill>
                <a:latin typeface="+mj-lt"/>
                <a:ea typeface="+mj-ea"/>
                <a:cs typeface="+mj-cs"/>
              </a:rPr>
            </a:br>
            <a:br>
              <a:rPr lang="en-US" sz="2600" kern="1200" dirty="0">
                <a:solidFill>
                  <a:srgbClr val="FFFFFF"/>
                </a:solidFill>
                <a:latin typeface="+mj-lt"/>
                <a:ea typeface="+mj-ea"/>
                <a:cs typeface="+mj-cs"/>
              </a:rPr>
            </a:br>
            <a:r>
              <a:rPr lang="en-US" sz="2600" kern="1200" dirty="0">
                <a:solidFill>
                  <a:srgbClr val="FFFFFF"/>
                </a:solidFill>
                <a:latin typeface="+mj-lt"/>
                <a:ea typeface="+mj-ea"/>
                <a:cs typeface="+mj-cs"/>
              </a:rPr>
              <a:t>The visual also indicates that if at all there were any signup bonuses, they could be earned only after a certain period. </a:t>
            </a:r>
          </a:p>
        </p:txBody>
      </p:sp>
      <p:pic>
        <p:nvPicPr>
          <p:cNvPr id="5" name="Picture 4" descr="Chart, scatter chart&#10;&#10;Description automatically generated">
            <a:extLst>
              <a:ext uri="{FF2B5EF4-FFF2-40B4-BE49-F238E27FC236}">
                <a16:creationId xmlns:a16="http://schemas.microsoft.com/office/drawing/2014/main" id="{C1020C5F-011B-394B-8C13-2D7416EC79C5}"/>
              </a:ext>
            </a:extLst>
          </p:cNvPr>
          <p:cNvPicPr>
            <a:picLocks noChangeAspect="1"/>
          </p:cNvPicPr>
          <p:nvPr/>
        </p:nvPicPr>
        <p:blipFill>
          <a:blip r:embed="rId2"/>
          <a:stretch>
            <a:fillRect/>
          </a:stretch>
        </p:blipFill>
        <p:spPr>
          <a:xfrm>
            <a:off x="5153822" y="1098271"/>
            <a:ext cx="6553545" cy="4669400"/>
          </a:xfrm>
          <a:prstGeom prst="rect">
            <a:avLst/>
          </a:prstGeom>
        </p:spPr>
      </p:pic>
    </p:spTree>
    <p:extLst>
      <p:ext uri="{BB962C8B-B14F-4D97-AF65-F5344CB8AC3E}">
        <p14:creationId xmlns:p14="http://schemas.microsoft.com/office/powerpoint/2010/main" val="23758440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B4C5088-8643-4145-A7C0-DE9B526E1E06}"/>
              </a:ext>
            </a:extLst>
          </p:cNvPr>
          <p:cNvSpPr txBox="1"/>
          <p:nvPr/>
        </p:nvSpPr>
        <p:spPr>
          <a:xfrm>
            <a:off x="614597" y="299803"/>
            <a:ext cx="11227633" cy="646331"/>
          </a:xfrm>
          <a:prstGeom prst="rect">
            <a:avLst/>
          </a:prstGeom>
          <a:noFill/>
        </p:spPr>
        <p:txBody>
          <a:bodyPr wrap="square" rtlCol="0">
            <a:spAutoFit/>
          </a:bodyPr>
          <a:lstStyle/>
          <a:p>
            <a:r>
              <a:rPr lang="en-US" dirty="0"/>
              <a:t>The sign-up bonuses could be a reason for the customers to exit as majority of churned customers held more than 2 products with the bank</a:t>
            </a:r>
          </a:p>
        </p:txBody>
      </p:sp>
      <p:pic>
        <p:nvPicPr>
          <p:cNvPr id="6" name="Picture 5">
            <a:extLst>
              <a:ext uri="{FF2B5EF4-FFF2-40B4-BE49-F238E27FC236}">
                <a16:creationId xmlns:a16="http://schemas.microsoft.com/office/drawing/2014/main" id="{565F06C8-BB85-6A40-8F96-0FD7BD7D0B1C}"/>
              </a:ext>
            </a:extLst>
          </p:cNvPr>
          <p:cNvPicPr>
            <a:picLocks noChangeAspect="1"/>
          </p:cNvPicPr>
          <p:nvPr/>
        </p:nvPicPr>
        <p:blipFill>
          <a:blip r:embed="rId2"/>
          <a:stretch>
            <a:fillRect/>
          </a:stretch>
        </p:blipFill>
        <p:spPr>
          <a:xfrm>
            <a:off x="1549628" y="946134"/>
            <a:ext cx="9092744" cy="5911866"/>
          </a:xfrm>
          <a:prstGeom prst="rect">
            <a:avLst/>
          </a:prstGeom>
        </p:spPr>
      </p:pic>
    </p:spTree>
    <p:extLst>
      <p:ext uri="{BB962C8B-B14F-4D97-AF65-F5344CB8AC3E}">
        <p14:creationId xmlns:p14="http://schemas.microsoft.com/office/powerpoint/2010/main" val="629851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4A8136-ABA9-C04F-B066-48DEE98E7088}"/>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3100" kern="1200" dirty="0">
                <a:solidFill>
                  <a:schemeClr val="tx1"/>
                </a:solidFill>
                <a:latin typeface="+mj-lt"/>
                <a:ea typeface="+mj-ea"/>
                <a:cs typeface="+mj-cs"/>
              </a:rPr>
              <a:t>The unpaid balance could put a dent on the customer’s credit score and hence the bank should evaluate it before providing them the service.</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96CF127-8D06-CD4E-9FD3-5D61C44B1914}"/>
              </a:ext>
            </a:extLst>
          </p:cNvPr>
          <p:cNvPicPr>
            <a:picLocks noChangeAspect="1"/>
          </p:cNvPicPr>
          <p:nvPr/>
        </p:nvPicPr>
        <p:blipFill>
          <a:blip r:embed="rId2"/>
          <a:stretch>
            <a:fillRect/>
          </a:stretch>
        </p:blipFill>
        <p:spPr>
          <a:xfrm>
            <a:off x="4654296" y="709803"/>
            <a:ext cx="7214616" cy="5410962"/>
          </a:xfrm>
          <a:prstGeom prst="rect">
            <a:avLst/>
          </a:prstGeom>
        </p:spPr>
      </p:pic>
    </p:spTree>
    <p:extLst>
      <p:ext uri="{BB962C8B-B14F-4D97-AF65-F5344CB8AC3E}">
        <p14:creationId xmlns:p14="http://schemas.microsoft.com/office/powerpoint/2010/main" val="603423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88270-0F8C-1849-8D3F-5F2569D64804}"/>
              </a:ext>
            </a:extLst>
          </p:cNvPr>
          <p:cNvSpPr>
            <a:spLocks noGrp="1"/>
          </p:cNvSpPr>
          <p:nvPr>
            <p:ph type="title"/>
          </p:nvPr>
        </p:nvSpPr>
        <p:spPr/>
        <p:txBody>
          <a:bodyPr/>
          <a:lstStyle/>
          <a:p>
            <a:r>
              <a:rPr lang="en-US" dirty="0"/>
              <a:t>In conclusion…</a:t>
            </a:r>
          </a:p>
        </p:txBody>
      </p:sp>
      <p:sp>
        <p:nvSpPr>
          <p:cNvPr id="5" name="Content Placeholder 4">
            <a:extLst>
              <a:ext uri="{FF2B5EF4-FFF2-40B4-BE49-F238E27FC236}">
                <a16:creationId xmlns:a16="http://schemas.microsoft.com/office/drawing/2014/main" id="{32275172-B09F-3544-BB35-0175A9D2D611}"/>
              </a:ext>
            </a:extLst>
          </p:cNvPr>
          <p:cNvSpPr>
            <a:spLocks noGrp="1"/>
          </p:cNvSpPr>
          <p:nvPr>
            <p:ph idx="1"/>
          </p:nvPr>
        </p:nvSpPr>
        <p:spPr/>
        <p:txBody>
          <a:bodyPr>
            <a:normAutofit fontScale="92500" lnSpcReduction="10000"/>
          </a:bodyPr>
          <a:lstStyle/>
          <a:p>
            <a:pPr marL="0" indent="0">
              <a:buNone/>
            </a:pPr>
            <a:r>
              <a:rPr lang="en-US" dirty="0"/>
              <a:t>As credit card churning is not illegal, we must set few rules to discourage churning</a:t>
            </a:r>
          </a:p>
          <a:p>
            <a:r>
              <a:rPr lang="en-US" dirty="0"/>
              <a:t>Welcome bonuses should not be earned more than once for a particular card category in a customer’s lifetime.</a:t>
            </a:r>
          </a:p>
          <a:p>
            <a:r>
              <a:rPr lang="en-US" dirty="0"/>
              <a:t>The bank must provide targeted offers for the customers who are about to get churned, to retain them.</a:t>
            </a:r>
          </a:p>
          <a:p>
            <a:r>
              <a:rPr lang="en-US" dirty="0"/>
              <a:t>Key features that need to be monitored are: </a:t>
            </a:r>
          </a:p>
          <a:p>
            <a:pPr lvl="1"/>
            <a:r>
              <a:rPr lang="en-US" dirty="0"/>
              <a:t>Transaction count change</a:t>
            </a:r>
          </a:p>
          <a:p>
            <a:pPr lvl="1"/>
            <a:r>
              <a:rPr lang="en-US" dirty="0"/>
              <a:t>Transaction count and amount</a:t>
            </a:r>
          </a:p>
          <a:p>
            <a:pPr lvl="1"/>
            <a:r>
              <a:rPr lang="en-US" dirty="0"/>
              <a:t>Months on book</a:t>
            </a:r>
          </a:p>
          <a:p>
            <a:pPr lvl="1"/>
            <a:r>
              <a:rPr lang="en-US" dirty="0"/>
              <a:t>Months inactive</a:t>
            </a:r>
          </a:p>
          <a:p>
            <a:pPr lvl="1"/>
            <a:r>
              <a:rPr lang="en-US" dirty="0"/>
              <a:t>No. of products with the bank</a:t>
            </a:r>
          </a:p>
          <a:p>
            <a:pPr marL="457200" lvl="1" indent="0">
              <a:buNone/>
            </a:pPr>
            <a:endParaRPr lang="en-US" dirty="0"/>
          </a:p>
        </p:txBody>
      </p:sp>
    </p:spTree>
    <p:extLst>
      <p:ext uri="{BB962C8B-B14F-4D97-AF65-F5344CB8AC3E}">
        <p14:creationId xmlns:p14="http://schemas.microsoft.com/office/powerpoint/2010/main" val="2295690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1A9A3FA-580C-0D49-847E-EC001D3D4DB8}"/>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14010724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18183</TotalTime>
  <Words>238</Words>
  <Application>Microsoft Macintosh PowerPoint</Application>
  <PresentationFormat>Widescreen</PresentationFormat>
  <Paragraphs>17</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Customer Churn</vt:lpstr>
      <vt:lpstr>The number of transactions have slightly increased from Q1 to Q4 as the transactions increases with prolonged months with the bank.</vt:lpstr>
      <vt:lpstr>PowerPoint Presentation</vt:lpstr>
      <vt:lpstr>Customers used to churn as the year end approaches possibly to avoid paying annual fee.  The visual also indicates that if at all there were any signup bonuses, they could be earned only after a certain period. </vt:lpstr>
      <vt:lpstr>PowerPoint Presentation</vt:lpstr>
      <vt:lpstr>The unpaid balance could put a dent on the customer’s credit score and hence the bank should evaluate it before providing them the service.</vt:lpstr>
      <vt:lpstr>In 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Churn</dc:title>
  <dc:creator>Atherva Pillai</dc:creator>
  <cp:lastModifiedBy>Atherva Pillai</cp:lastModifiedBy>
  <cp:revision>21</cp:revision>
  <dcterms:created xsi:type="dcterms:W3CDTF">2021-03-23T20:11:10Z</dcterms:created>
  <dcterms:modified xsi:type="dcterms:W3CDTF">2021-06-07T07:27:17Z</dcterms:modified>
</cp:coreProperties>
</file>

<file path=docProps/thumbnail.jpeg>
</file>